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861" r:id="rId2"/>
    <p:sldId id="858" r:id="rId3"/>
    <p:sldId id="876" r:id="rId4"/>
    <p:sldId id="881" r:id="rId5"/>
    <p:sldId id="882" r:id="rId6"/>
    <p:sldId id="860" r:id="rId7"/>
    <p:sldId id="883" r:id="rId8"/>
    <p:sldId id="884" r:id="rId9"/>
    <p:sldId id="885" r:id="rId10"/>
    <p:sldId id="886" r:id="rId11"/>
    <p:sldId id="887" r:id="rId12"/>
    <p:sldId id="888" r:id="rId13"/>
    <p:sldId id="889" r:id="rId14"/>
    <p:sldId id="890"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82399" autoAdjust="0"/>
  </p:normalViewPr>
  <p:slideViewPr>
    <p:cSldViewPr>
      <p:cViewPr varScale="1">
        <p:scale>
          <a:sx n="149" d="100"/>
          <a:sy n="149" d="100"/>
        </p:scale>
        <p:origin x="2440"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4/18/20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61060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493563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665565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262355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001407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618984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18037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630699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804743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974619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29916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11:1-15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179512" y="2788274"/>
            <a:ext cx="8280920" cy="646331"/>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But I am afraid that as the serpent deceived Eve by his cunning, your thoughts will be led astray from </a:t>
            </a:r>
            <a:r>
              <a:rPr lang="en-AU" u="sng" dirty="0">
                <a:latin typeface="Comic Sans MS" panose="030F0902030302020204" pitchFamily="66" charset="0"/>
                <a:ea typeface="Times New Roman" panose="02020603050405020304" pitchFamily="18" charset="0"/>
                <a:cs typeface="Times New Roman" panose="02020603050405020304" pitchFamily="18" charset="0"/>
              </a:rPr>
              <a:t>a sincere and pure devotion to Christ</a:t>
            </a:r>
            <a:r>
              <a:rPr lang="en-AU" dirty="0">
                <a:latin typeface="Comic Sans MS" panose="030F0902030302020204" pitchFamily="66" charset="0"/>
                <a:ea typeface="Times New Roman" panose="02020603050405020304" pitchFamily="18" charset="0"/>
                <a:cs typeface="Times New Roman" panose="02020603050405020304" pitchFamily="18" charset="0"/>
              </a:rPr>
              <a:t>.</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only one true God.  God’s jealousy is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913284"/>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Let’s not change the definition of idolatry to try to make it more relevant for us.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4" name="TextBox 13">
            <a:extLst>
              <a:ext uri="{FF2B5EF4-FFF2-40B4-BE49-F238E27FC236}">
                <a16:creationId xmlns:a16="http://schemas.microsoft.com/office/drawing/2014/main" id="{0F540836-A324-BA40-9336-3936BBD76A2A}"/>
              </a:ext>
            </a:extLst>
          </p:cNvPr>
          <p:cNvSpPr txBox="1"/>
          <p:nvPr/>
        </p:nvSpPr>
        <p:spPr>
          <a:xfrm>
            <a:off x="309938" y="1490336"/>
            <a:ext cx="8726558"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(more fashionable;  less dictatorial;  less exclusive;  more ‘woke’;  thinks more like ‘I’ think)</a:t>
            </a:r>
          </a:p>
        </p:txBody>
      </p:sp>
      <p:sp>
        <p:nvSpPr>
          <p:cNvPr id="15" name="TextBox 14">
            <a:extLst>
              <a:ext uri="{FF2B5EF4-FFF2-40B4-BE49-F238E27FC236}">
                <a16:creationId xmlns:a16="http://schemas.microsoft.com/office/drawing/2014/main" id="{C77D711D-E868-BE4F-969A-56C3597352DA}"/>
              </a:ext>
            </a:extLst>
          </p:cNvPr>
          <p:cNvSpPr txBox="1"/>
          <p:nvPr/>
        </p:nvSpPr>
        <p:spPr>
          <a:xfrm>
            <a:off x="22154" y="1766223"/>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D18EBA-2212-9A49-8449-4EB1387E8579}"/>
              </a:ext>
            </a:extLst>
          </p:cNvPr>
          <p:cNvSpPr txBox="1"/>
          <p:nvPr/>
        </p:nvSpPr>
        <p:spPr>
          <a:xfrm>
            <a:off x="6627" y="2141943"/>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Using Old Testament imagery of combatting idolatry in God’s people</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are to maintain </a:t>
            </a:r>
            <a:r>
              <a:rPr lang="en-AU" dirty="0">
                <a:solidFill>
                  <a:schemeClr val="bg1"/>
                </a:solidFill>
                <a:latin typeface="Comic Sans MS" panose="030F0902030302020204" pitchFamily="66" charset="0"/>
                <a:cs typeface="Times New Roman" panose="02020603050405020304" pitchFamily="18" charset="0"/>
              </a:rPr>
              <a:t>a sincere and pure devotion to Christ</a:t>
            </a:r>
          </a:p>
        </p:txBody>
      </p:sp>
    </p:spTree>
    <p:extLst>
      <p:ext uri="{BB962C8B-B14F-4D97-AF65-F5344CB8AC3E}">
        <p14:creationId xmlns:p14="http://schemas.microsoft.com/office/powerpoint/2010/main" val="2188940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0" y="3937620"/>
            <a:ext cx="9144000" cy="923330"/>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latin typeface="Comic Sans MS" panose="030F0902030302020204" pitchFamily="66" charset="0"/>
                <a:ea typeface="Times New Roman" panose="02020603050405020304" pitchFamily="18" charset="0"/>
                <a:cs typeface="Times New Roman" panose="02020603050405020304" pitchFamily="18" charset="0"/>
              </a:rPr>
              <a:t>For if someone comes and proclaims another Jesus than the one we proclaimed, or if you receive a different spirit from the one you received, or if you accept a different gospel from the one you accepted, you put up with it readily enough.</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only one true God.  God’s jealousy is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913284"/>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Let’s not change the definition of idolatry to try to make it more relevant for us.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4" name="TextBox 13">
            <a:extLst>
              <a:ext uri="{FF2B5EF4-FFF2-40B4-BE49-F238E27FC236}">
                <a16:creationId xmlns:a16="http://schemas.microsoft.com/office/drawing/2014/main" id="{0F540836-A324-BA40-9336-3936BBD76A2A}"/>
              </a:ext>
            </a:extLst>
          </p:cNvPr>
          <p:cNvSpPr txBox="1"/>
          <p:nvPr/>
        </p:nvSpPr>
        <p:spPr>
          <a:xfrm>
            <a:off x="309938" y="1490336"/>
            <a:ext cx="8726558"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(more fashionable;  less dictatorial;  less exclusive;  more ‘woke’;  thinks more like ‘I’ think)</a:t>
            </a:r>
          </a:p>
        </p:txBody>
      </p:sp>
      <p:sp>
        <p:nvSpPr>
          <p:cNvPr id="15" name="TextBox 14">
            <a:extLst>
              <a:ext uri="{FF2B5EF4-FFF2-40B4-BE49-F238E27FC236}">
                <a16:creationId xmlns:a16="http://schemas.microsoft.com/office/drawing/2014/main" id="{C77D711D-E868-BE4F-969A-56C3597352DA}"/>
              </a:ext>
            </a:extLst>
          </p:cNvPr>
          <p:cNvSpPr txBox="1"/>
          <p:nvPr/>
        </p:nvSpPr>
        <p:spPr>
          <a:xfrm>
            <a:off x="22154" y="1766223"/>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D18EBA-2212-9A49-8449-4EB1387E8579}"/>
              </a:ext>
            </a:extLst>
          </p:cNvPr>
          <p:cNvSpPr txBox="1"/>
          <p:nvPr/>
        </p:nvSpPr>
        <p:spPr>
          <a:xfrm>
            <a:off x="6627" y="2141943"/>
            <a:ext cx="9144000" cy="1200329"/>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Using Old Testament imagery of combatting idolatry in God’s people</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are to maintain </a:t>
            </a:r>
            <a:r>
              <a:rPr lang="en-AU" dirty="0">
                <a:solidFill>
                  <a:schemeClr val="bg1"/>
                </a:solidFill>
                <a:latin typeface="Comic Sans MS" panose="030F0902030302020204" pitchFamily="66" charset="0"/>
                <a:cs typeface="Times New Roman" panose="02020603050405020304" pitchFamily="18" charset="0"/>
              </a:rPr>
              <a:t>a sincere and pure devotion to Christ</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proclaimed a different Gospel and a different Jesus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And the Corinthian church allowed it to happen</a:t>
            </a:r>
          </a:p>
        </p:txBody>
      </p:sp>
      <p:sp>
        <p:nvSpPr>
          <p:cNvPr id="9" name="TextBox 8">
            <a:extLst>
              <a:ext uri="{FF2B5EF4-FFF2-40B4-BE49-F238E27FC236}">
                <a16:creationId xmlns:a16="http://schemas.microsoft.com/office/drawing/2014/main" id="{6293A805-2E0A-FC44-BEB5-234CC78E5589}"/>
              </a:ext>
            </a:extLst>
          </p:cNvPr>
          <p:cNvSpPr txBox="1"/>
          <p:nvPr/>
        </p:nvSpPr>
        <p:spPr>
          <a:xfrm>
            <a:off x="971600" y="3278269"/>
            <a:ext cx="792088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cunning plan – seduce them to following a false image of Christ.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they are following Jesus, but have fallen into idolatry</a:t>
            </a:r>
          </a:p>
        </p:txBody>
      </p:sp>
    </p:spTree>
    <p:extLst>
      <p:ext uri="{BB962C8B-B14F-4D97-AF65-F5344CB8AC3E}">
        <p14:creationId xmlns:p14="http://schemas.microsoft.com/office/powerpoint/2010/main" val="185348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63914" y="-34306"/>
            <a:ext cx="4821612"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Like Satan’s deception of Eve</a:t>
            </a:r>
          </a:p>
        </p:txBody>
      </p:sp>
      <p:sp>
        <p:nvSpPr>
          <p:cNvPr id="13" name="Rectangle 12">
            <a:extLst>
              <a:ext uri="{FF2B5EF4-FFF2-40B4-BE49-F238E27FC236}">
                <a16:creationId xmlns:a16="http://schemas.microsoft.com/office/drawing/2014/main" id="{0C1CBC61-14C7-9148-90F2-616C779BD6D1}"/>
              </a:ext>
            </a:extLst>
          </p:cNvPr>
          <p:cNvSpPr/>
          <p:nvPr/>
        </p:nvSpPr>
        <p:spPr>
          <a:xfrm>
            <a:off x="26591" y="429672"/>
            <a:ext cx="8893977" cy="646331"/>
          </a:xfrm>
          <a:prstGeom prst="rect">
            <a:avLst/>
          </a:prstGeom>
          <a:solidFill>
            <a:schemeClr val="bg1"/>
          </a:solidFill>
        </p:spPr>
        <p:txBody>
          <a:bodyPr wrap="square">
            <a:spAutoFit/>
          </a:bodyPr>
          <a:lstStyle/>
          <a:p>
            <a:pPr>
              <a:spcAft>
                <a:spcPts val="0"/>
              </a:spcAft>
            </a:pPr>
            <a:r>
              <a:rPr lang="en-US" sz="1400" dirty="0">
                <a:latin typeface="Times New Roman" panose="02020603050405020304" pitchFamily="18" charset="0"/>
                <a:ea typeface="Arial" panose="020B0604020202020204" pitchFamily="34" charset="0"/>
                <a:cs typeface="Times New Roman" panose="02020603050405020304" pitchFamily="18" charset="0"/>
              </a:rPr>
              <a:t>Genesis 3: (ESV)</a:t>
            </a:r>
            <a:r>
              <a:rPr lang="en-US" dirty="0">
                <a:latin typeface="Comic Sans MS" panose="030F0902030302020204" pitchFamily="66" charset="0"/>
                <a:ea typeface="Arial" panose="020B0604020202020204" pitchFamily="34" charset="0"/>
                <a:cs typeface="Times New Roman" panose="02020603050405020304" pitchFamily="18" charset="0"/>
              </a:rPr>
              <a:t>  He said to the woman, “Did God actually say, ‘You shall not eat of any tree in the garden’?”</a:t>
            </a:r>
            <a:endParaRPr lang="en-AU" dirty="0">
              <a:latin typeface="Comic Sans MS" panose="030F0902030302020204" pitchFamily="66" charset="0"/>
              <a:ea typeface="Times New Roman" panose="02020603050405020304" pitchFamily="18" charset="0"/>
            </a:endParaRPr>
          </a:p>
        </p:txBody>
      </p:sp>
      <p:sp>
        <p:nvSpPr>
          <p:cNvPr id="2" name="TextBox 1">
            <a:extLst>
              <a:ext uri="{FF2B5EF4-FFF2-40B4-BE49-F238E27FC236}">
                <a16:creationId xmlns:a16="http://schemas.microsoft.com/office/drawing/2014/main" id="{8B863084-1EA0-3A42-BC86-4847081C2FAE}"/>
              </a:ext>
            </a:extLst>
          </p:cNvPr>
          <p:cNvSpPr txBox="1"/>
          <p:nvPr/>
        </p:nvSpPr>
        <p:spPr>
          <a:xfrm>
            <a:off x="50662" y="1986397"/>
            <a:ext cx="9144000" cy="369332"/>
          </a:xfrm>
          <a:prstGeom prst="rect">
            <a:avLst/>
          </a:prstGeom>
          <a:noFill/>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Spoke untruths and half-truths  (this will make you more Godly)   (You will become wise)</a:t>
            </a:r>
          </a:p>
        </p:txBody>
      </p:sp>
      <p:sp>
        <p:nvSpPr>
          <p:cNvPr id="8" name="TextBox 7">
            <a:extLst>
              <a:ext uri="{FF2B5EF4-FFF2-40B4-BE49-F238E27FC236}">
                <a16:creationId xmlns:a16="http://schemas.microsoft.com/office/drawing/2014/main" id="{4B8E7D53-0C82-AD44-BB6B-CA57FF976D80}"/>
              </a:ext>
            </a:extLst>
          </p:cNvPr>
          <p:cNvSpPr txBox="1"/>
          <p:nvPr/>
        </p:nvSpPr>
        <p:spPr>
          <a:xfrm>
            <a:off x="4865040" y="40729"/>
            <a:ext cx="3491880" cy="369332"/>
          </a:xfrm>
          <a:prstGeom prst="rect">
            <a:avLst/>
          </a:prstGeom>
          <a:noFill/>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Misrepresented the word of God</a:t>
            </a:r>
          </a:p>
        </p:txBody>
      </p:sp>
      <p:sp>
        <p:nvSpPr>
          <p:cNvPr id="9" name="Rectangle 8">
            <a:extLst>
              <a:ext uri="{FF2B5EF4-FFF2-40B4-BE49-F238E27FC236}">
                <a16:creationId xmlns:a16="http://schemas.microsoft.com/office/drawing/2014/main" id="{73F351A7-3F60-7242-A1A0-64371744DCB1}"/>
              </a:ext>
            </a:extLst>
          </p:cNvPr>
          <p:cNvSpPr/>
          <p:nvPr/>
        </p:nvSpPr>
        <p:spPr>
          <a:xfrm>
            <a:off x="26590" y="1076003"/>
            <a:ext cx="8893977" cy="923330"/>
          </a:xfrm>
          <a:prstGeom prst="rect">
            <a:avLst/>
          </a:prstGeom>
          <a:solidFill>
            <a:schemeClr val="bg1"/>
          </a:solidFill>
        </p:spPr>
        <p:txBody>
          <a:bodyPr wrap="square">
            <a:spAutoFit/>
          </a:bodyPr>
          <a:lstStyle/>
          <a:p>
            <a:pPr>
              <a:spcAft>
                <a:spcPts val="0"/>
              </a:spcAft>
            </a:pPr>
            <a:r>
              <a:rPr lang="en-US" b="1" baseline="30000" dirty="0">
                <a:latin typeface="Comic Sans MS" panose="030F0902030302020204" pitchFamily="66" charset="0"/>
                <a:ea typeface="Arial" panose="020B0604020202020204" pitchFamily="34" charset="0"/>
                <a:cs typeface="Times New Roman" panose="02020603050405020304" pitchFamily="18" charset="0"/>
              </a:rPr>
              <a:t>2 </a:t>
            </a:r>
            <a:r>
              <a:rPr lang="en-US" dirty="0">
                <a:latin typeface="Comic Sans MS" panose="030F0902030302020204" pitchFamily="66" charset="0"/>
                <a:ea typeface="Arial" panose="020B0604020202020204" pitchFamily="34" charset="0"/>
                <a:cs typeface="Times New Roman" panose="02020603050405020304" pitchFamily="18" charset="0"/>
              </a:rPr>
              <a:t>And the woman said to the serpent, “We may eat of the fruit of the trees in the garden, </a:t>
            </a:r>
            <a:r>
              <a:rPr lang="en-US" b="1" baseline="30000" dirty="0">
                <a:latin typeface="Comic Sans MS" panose="030F0902030302020204" pitchFamily="66" charset="0"/>
                <a:ea typeface="Arial" panose="020B0604020202020204" pitchFamily="34" charset="0"/>
                <a:cs typeface="Times New Roman" panose="02020603050405020304" pitchFamily="18" charset="0"/>
              </a:rPr>
              <a:t>3 </a:t>
            </a:r>
            <a:r>
              <a:rPr lang="en-US" dirty="0">
                <a:latin typeface="Comic Sans MS" panose="030F0902030302020204" pitchFamily="66" charset="0"/>
                <a:ea typeface="Arial" panose="020B0604020202020204" pitchFamily="34" charset="0"/>
                <a:cs typeface="Times New Roman" panose="02020603050405020304" pitchFamily="18" charset="0"/>
              </a:rPr>
              <a:t>but God said, ‘You shall not eat of the fruit of the tree that is in the midst of the garden, neither shall you touch it, lest you die.’</a:t>
            </a:r>
            <a:endParaRPr lang="en-AU" dirty="0">
              <a:latin typeface="Comic Sans MS" panose="030F0902030302020204" pitchFamily="66" charset="0"/>
              <a:ea typeface="Times New Roman" panose="02020603050405020304" pitchFamily="18" charset="0"/>
            </a:endParaRPr>
          </a:p>
        </p:txBody>
      </p:sp>
      <p:sp>
        <p:nvSpPr>
          <p:cNvPr id="14" name="Rectangle 13">
            <a:extLst>
              <a:ext uri="{FF2B5EF4-FFF2-40B4-BE49-F238E27FC236}">
                <a16:creationId xmlns:a16="http://schemas.microsoft.com/office/drawing/2014/main" id="{EF29C594-EE93-F144-8ECA-B0ACD291DD34}"/>
              </a:ext>
            </a:extLst>
          </p:cNvPr>
          <p:cNvSpPr/>
          <p:nvPr/>
        </p:nvSpPr>
        <p:spPr>
          <a:xfrm>
            <a:off x="0" y="2348321"/>
            <a:ext cx="8893977" cy="923330"/>
          </a:xfrm>
          <a:prstGeom prst="rect">
            <a:avLst/>
          </a:prstGeom>
          <a:solidFill>
            <a:schemeClr val="bg1"/>
          </a:solidFill>
        </p:spPr>
        <p:txBody>
          <a:bodyPr wrap="square">
            <a:spAutoFit/>
          </a:bodyPr>
          <a:lstStyle/>
          <a:p>
            <a:pPr>
              <a:spcAft>
                <a:spcPts val="0"/>
              </a:spcAft>
            </a:pPr>
            <a:r>
              <a:rPr lang="en-US" b="1" baseline="30000" dirty="0">
                <a:latin typeface="Comic Sans MS" panose="030F0902030302020204" pitchFamily="66" charset="0"/>
                <a:ea typeface="Arial" panose="020B0604020202020204" pitchFamily="34" charset="0"/>
                <a:cs typeface="Times New Roman" panose="02020603050405020304" pitchFamily="18" charset="0"/>
              </a:rPr>
              <a:t>4 </a:t>
            </a:r>
            <a:r>
              <a:rPr lang="en-US" dirty="0">
                <a:latin typeface="Comic Sans MS" panose="030F0902030302020204" pitchFamily="66" charset="0"/>
                <a:ea typeface="Arial" panose="020B0604020202020204" pitchFamily="34" charset="0"/>
                <a:cs typeface="Times New Roman" panose="02020603050405020304" pitchFamily="18" charset="0"/>
              </a:rPr>
              <a:t>But the serpent said to the woman, “You will not surely die. </a:t>
            </a:r>
            <a:r>
              <a:rPr lang="en-US" b="1" baseline="30000" dirty="0">
                <a:latin typeface="Comic Sans MS" panose="030F0902030302020204" pitchFamily="66" charset="0"/>
                <a:ea typeface="Arial" panose="020B0604020202020204" pitchFamily="34" charset="0"/>
                <a:cs typeface="Times New Roman" panose="02020603050405020304" pitchFamily="18" charset="0"/>
              </a:rPr>
              <a:t>5 </a:t>
            </a:r>
            <a:r>
              <a:rPr lang="en-US" dirty="0">
                <a:latin typeface="Comic Sans MS" panose="030F0902030302020204" pitchFamily="66" charset="0"/>
                <a:ea typeface="Arial" panose="020B0604020202020204" pitchFamily="34" charset="0"/>
                <a:cs typeface="Times New Roman" panose="02020603050405020304" pitchFamily="18" charset="0"/>
              </a:rPr>
              <a:t>For God knows that when you eat of it your eyes will be opened, and you will be like God, knowing good and evil.”</a:t>
            </a:r>
            <a:endParaRPr lang="en-AU" dirty="0">
              <a:latin typeface="Comic Sans MS" panose="030F0902030302020204" pitchFamily="66" charset="0"/>
              <a:ea typeface="Times New Roman" panose="02020603050405020304" pitchFamily="18" charset="0"/>
            </a:endParaRPr>
          </a:p>
        </p:txBody>
      </p:sp>
      <p:sp>
        <p:nvSpPr>
          <p:cNvPr id="15" name="Rectangle 14">
            <a:extLst>
              <a:ext uri="{FF2B5EF4-FFF2-40B4-BE49-F238E27FC236}">
                <a16:creationId xmlns:a16="http://schemas.microsoft.com/office/drawing/2014/main" id="{5FD2A1A4-25E6-E046-AFCD-1D4A510E6A91}"/>
              </a:ext>
            </a:extLst>
          </p:cNvPr>
          <p:cNvSpPr/>
          <p:nvPr/>
        </p:nvSpPr>
        <p:spPr>
          <a:xfrm>
            <a:off x="-19878" y="3617408"/>
            <a:ext cx="8893977" cy="1200329"/>
          </a:xfrm>
          <a:prstGeom prst="rect">
            <a:avLst/>
          </a:prstGeom>
          <a:solidFill>
            <a:schemeClr val="bg1"/>
          </a:solidFill>
        </p:spPr>
        <p:txBody>
          <a:bodyPr wrap="square">
            <a:spAutoFit/>
          </a:bodyPr>
          <a:lstStyle/>
          <a:p>
            <a:pPr>
              <a:spcAft>
                <a:spcPts val="0"/>
              </a:spcAft>
            </a:pPr>
            <a:r>
              <a:rPr lang="en-US" b="1" baseline="30000" dirty="0">
                <a:latin typeface="Comic Sans MS" panose="030F0902030302020204" pitchFamily="66" charset="0"/>
                <a:ea typeface="Arial" panose="020B0604020202020204" pitchFamily="34" charset="0"/>
                <a:cs typeface="Times New Roman" panose="02020603050405020304" pitchFamily="18" charset="0"/>
              </a:rPr>
              <a:t>6 </a:t>
            </a:r>
            <a:r>
              <a:rPr lang="en-US" dirty="0">
                <a:latin typeface="Comic Sans MS" panose="030F0902030302020204" pitchFamily="66" charset="0"/>
                <a:ea typeface="Arial" panose="020B0604020202020204" pitchFamily="34" charset="0"/>
                <a:cs typeface="Times New Roman" panose="02020603050405020304" pitchFamily="18" charset="0"/>
              </a:rPr>
              <a:t>So when the woman saw that the tree was good for food, and that it was a delight to the eyes, and that the tree was to be desired to make one wise, she took of its fruit and ate, and she also gave some to her husband who was with her, and he ate.</a:t>
            </a:r>
            <a:endParaRPr lang="en-AU"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98A99C6C-94BD-6745-A454-25795CD239A9}"/>
              </a:ext>
            </a:extLst>
          </p:cNvPr>
          <p:cNvSpPr txBox="1"/>
          <p:nvPr/>
        </p:nvSpPr>
        <p:spPr>
          <a:xfrm>
            <a:off x="63914" y="3271858"/>
            <a:ext cx="9144000" cy="369332"/>
          </a:xfrm>
          <a:prstGeom prst="rect">
            <a:avLst/>
          </a:prstGeom>
          <a:noFill/>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Eve accepted it readily enough</a:t>
            </a:r>
          </a:p>
        </p:txBody>
      </p:sp>
      <p:sp>
        <p:nvSpPr>
          <p:cNvPr id="17" name="TextBox 16">
            <a:extLst>
              <a:ext uri="{FF2B5EF4-FFF2-40B4-BE49-F238E27FC236}">
                <a16:creationId xmlns:a16="http://schemas.microsoft.com/office/drawing/2014/main" id="{D9BFD438-CE25-334F-973B-D5FDFF3914BE}"/>
              </a:ext>
            </a:extLst>
          </p:cNvPr>
          <p:cNvSpPr txBox="1"/>
          <p:nvPr/>
        </p:nvSpPr>
        <p:spPr>
          <a:xfrm>
            <a:off x="269901" y="4781731"/>
            <a:ext cx="6390331" cy="923330"/>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Practicalities </a:t>
            </a:r>
            <a:r>
              <a:rPr lang="en-AU" dirty="0">
                <a:solidFill>
                  <a:schemeClr val="bg1"/>
                </a:solidFill>
                <a:latin typeface="Times New Roman" panose="02020603050405020304" pitchFamily="18" charset="0"/>
                <a:cs typeface="Times New Roman" panose="02020603050405020304" pitchFamily="18" charset="0"/>
              </a:rPr>
              <a:t>(this new way is more practical)</a:t>
            </a:r>
          </a:p>
          <a:p>
            <a:r>
              <a:rPr lang="en-AU" dirty="0">
                <a:solidFill>
                  <a:srgbClr val="FFFF00"/>
                </a:solidFill>
                <a:latin typeface="Times New Roman" panose="02020603050405020304" pitchFamily="18" charset="0"/>
                <a:cs typeface="Times New Roman" panose="02020603050405020304" pitchFamily="18" charset="0"/>
              </a:rPr>
              <a:t>Appearances </a:t>
            </a:r>
            <a:r>
              <a:rPr lang="en-AU" dirty="0">
                <a:solidFill>
                  <a:schemeClr val="bg1"/>
                </a:solidFill>
                <a:latin typeface="Times New Roman" panose="02020603050405020304" pitchFamily="18" charset="0"/>
                <a:cs typeface="Times New Roman" panose="02020603050405020304" pitchFamily="18" charset="0"/>
              </a:rPr>
              <a:t>(It looks good.  It appears godly.)</a:t>
            </a:r>
          </a:p>
          <a:p>
            <a:r>
              <a:rPr lang="en-AU" dirty="0">
                <a:solidFill>
                  <a:srgbClr val="FFFF00"/>
                </a:solidFill>
                <a:latin typeface="Times New Roman" panose="02020603050405020304" pitchFamily="18" charset="0"/>
                <a:cs typeface="Times New Roman" panose="02020603050405020304" pitchFamily="18" charset="0"/>
              </a:rPr>
              <a:t>Enlightenment </a:t>
            </a:r>
            <a:r>
              <a:rPr lang="en-AU" dirty="0">
                <a:solidFill>
                  <a:schemeClr val="bg1"/>
                </a:solidFill>
                <a:latin typeface="Times New Roman" panose="02020603050405020304" pitchFamily="18" charset="0"/>
                <a:cs typeface="Times New Roman" panose="02020603050405020304" pitchFamily="18" charset="0"/>
              </a:rPr>
              <a:t>(I now know better.  I’m wiser / smarter)  </a:t>
            </a:r>
          </a:p>
        </p:txBody>
      </p:sp>
    </p:spTree>
    <p:extLst>
      <p:ext uri="{BB962C8B-B14F-4D97-AF65-F5344CB8AC3E}">
        <p14:creationId xmlns:p14="http://schemas.microsoft.com/office/powerpoint/2010/main" val="260392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4" grpId="0" animBg="1"/>
      <p:bldP spid="15" grpId="0" animBg="1"/>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629898"/>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5" name="TextBox 14">
            <a:extLst>
              <a:ext uri="{FF2B5EF4-FFF2-40B4-BE49-F238E27FC236}">
                <a16:creationId xmlns:a16="http://schemas.microsoft.com/office/drawing/2014/main" id="{C77D711D-E868-BE4F-969A-56C3597352DA}"/>
              </a:ext>
            </a:extLst>
          </p:cNvPr>
          <p:cNvSpPr txBox="1"/>
          <p:nvPr/>
        </p:nvSpPr>
        <p:spPr>
          <a:xfrm>
            <a:off x="107504" y="860730"/>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D18EBA-2212-9A49-8449-4EB1387E8579}"/>
              </a:ext>
            </a:extLst>
          </p:cNvPr>
          <p:cNvSpPr txBox="1"/>
          <p:nvPr/>
        </p:nvSpPr>
        <p:spPr>
          <a:xfrm>
            <a:off x="91977" y="1236450"/>
            <a:ext cx="9144000"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Using Old Testament imagery of combatting idolatry in God’s people</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are to maintain </a:t>
            </a:r>
            <a:r>
              <a:rPr lang="en-AU" dirty="0">
                <a:solidFill>
                  <a:schemeClr val="bg1"/>
                </a:solidFill>
                <a:latin typeface="Comic Sans MS" panose="030F0902030302020204" pitchFamily="66" charset="0"/>
                <a:cs typeface="Times New Roman" panose="02020603050405020304" pitchFamily="18" charset="0"/>
              </a:rPr>
              <a:t>a sincere and pure devotion to Christ</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proclaimed a different Gospel / different Jesus (and they allowed it to happen)</a:t>
            </a:r>
          </a:p>
        </p:txBody>
      </p:sp>
      <p:sp>
        <p:nvSpPr>
          <p:cNvPr id="9" name="TextBox 8">
            <a:extLst>
              <a:ext uri="{FF2B5EF4-FFF2-40B4-BE49-F238E27FC236}">
                <a16:creationId xmlns:a16="http://schemas.microsoft.com/office/drawing/2014/main" id="{6293A805-2E0A-FC44-BEB5-234CC78E5589}"/>
              </a:ext>
            </a:extLst>
          </p:cNvPr>
          <p:cNvSpPr txBox="1"/>
          <p:nvPr/>
        </p:nvSpPr>
        <p:spPr>
          <a:xfrm>
            <a:off x="1085889" y="2048409"/>
            <a:ext cx="7156176"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cunning plan – seduce them to following a false image of Christ.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they are following Jesus, but have fallen into idolatry</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bait:  practicalities;  appearances;  enlightenment</a:t>
            </a:r>
          </a:p>
        </p:txBody>
      </p:sp>
      <p:sp>
        <p:nvSpPr>
          <p:cNvPr id="16" name="TextBox 15">
            <a:extLst>
              <a:ext uri="{FF2B5EF4-FFF2-40B4-BE49-F238E27FC236}">
                <a16:creationId xmlns:a16="http://schemas.microsoft.com/office/drawing/2014/main" id="{DE323499-27AE-4646-90D8-EBB242659889}"/>
              </a:ext>
            </a:extLst>
          </p:cNvPr>
          <p:cNvSpPr txBox="1"/>
          <p:nvPr/>
        </p:nvSpPr>
        <p:spPr>
          <a:xfrm>
            <a:off x="0" y="2857500"/>
            <a:ext cx="9129622"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Truth of Gospel not dependent upon eloquence, convincing arguments, power, control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0E1D9AE0-B605-AD4E-A36C-97F14DD243B2}"/>
              </a:ext>
            </a:extLst>
          </p:cNvPr>
          <p:cNvSpPr txBox="1"/>
          <p:nvPr/>
        </p:nvSpPr>
        <p:spPr>
          <a:xfrm>
            <a:off x="-14738" y="3189885"/>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appeal, charisma, or likability of the preacher is no indicator of truth or Godliness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‘invested’ in a ministry (supporting $ or other) can make us blind to its faults &amp; fallacies</a:t>
            </a:r>
          </a:p>
        </p:txBody>
      </p:sp>
      <p:sp>
        <p:nvSpPr>
          <p:cNvPr id="18" name="TextBox 17">
            <a:extLst>
              <a:ext uri="{FF2B5EF4-FFF2-40B4-BE49-F238E27FC236}">
                <a16:creationId xmlns:a16="http://schemas.microsoft.com/office/drawing/2014/main" id="{8DBE6CFD-B505-9B4D-B1A3-C0ABF5B8AE73}"/>
              </a:ext>
            </a:extLst>
          </p:cNvPr>
          <p:cNvSpPr txBox="1"/>
          <p:nvPr/>
        </p:nvSpPr>
        <p:spPr>
          <a:xfrm>
            <a:off x="1" y="3738769"/>
            <a:ext cx="912926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Appearances </a:t>
            </a:r>
            <a:r>
              <a:rPr lang="en-AU" dirty="0">
                <a:solidFill>
                  <a:srgbClr val="FFFF00"/>
                </a:solidFill>
                <a:latin typeface="Times New Roman" panose="02020603050405020304" pitchFamily="18" charset="0"/>
                <a:cs typeface="Times New Roman" panose="02020603050405020304" pitchFamily="18" charset="0"/>
              </a:rPr>
              <a:t>– The danger is, “a false teacher looks exactly like a Godly teacher.”</a:t>
            </a:r>
            <a:endParaRPr lang="en-AU" i="1" dirty="0">
              <a:solidFill>
                <a:srgbClr val="FFFF00"/>
              </a:solidFill>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604D73F6-2FCC-674C-8715-64D7CF74FBEB}"/>
              </a:ext>
            </a:extLst>
          </p:cNvPr>
          <p:cNvSpPr/>
          <p:nvPr/>
        </p:nvSpPr>
        <p:spPr>
          <a:xfrm>
            <a:off x="-1486" y="4162428"/>
            <a:ext cx="9144000" cy="1200329"/>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13 </a:t>
            </a:r>
            <a:r>
              <a:rPr lang="en-AU" dirty="0">
                <a:latin typeface="Comic Sans MS" panose="030F0902030302020204" pitchFamily="66" charset="0"/>
                <a:ea typeface="Arial" panose="020B0604020202020204" pitchFamily="34" charset="0"/>
                <a:cs typeface="Times New Roman" panose="02020603050405020304" pitchFamily="18" charset="0"/>
              </a:rPr>
              <a:t>For such men are false apostles, deceitful workmen, disguising themselves as apostles of Christ.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14 </a:t>
            </a:r>
            <a:r>
              <a:rPr lang="en-AU" dirty="0">
                <a:latin typeface="Comic Sans MS" panose="030F0902030302020204" pitchFamily="66" charset="0"/>
                <a:ea typeface="Arial" panose="020B0604020202020204" pitchFamily="34" charset="0"/>
                <a:cs typeface="Times New Roman" panose="02020603050405020304" pitchFamily="18" charset="0"/>
              </a:rPr>
              <a:t>And no wonder, for even Satan disguises himself as an angel of light.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15 </a:t>
            </a:r>
            <a:r>
              <a:rPr lang="en-AU" dirty="0">
                <a:latin typeface="Comic Sans MS" panose="030F0902030302020204" pitchFamily="66" charset="0"/>
                <a:ea typeface="Arial" panose="020B0604020202020204" pitchFamily="34" charset="0"/>
                <a:cs typeface="Times New Roman" panose="02020603050405020304" pitchFamily="18" charset="0"/>
              </a:rPr>
              <a:t>So it is no surprise if his servants, also, disguise themselves as servants of righteousness.  Their end will correspond to their deeds.</a:t>
            </a:r>
            <a:r>
              <a:rPr lang="en-AU" dirty="0"/>
              <a:t> </a:t>
            </a:r>
            <a:endParaRPr lang="en-AU" dirty="0">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E4AD671F-D239-374B-9CB0-D49AC1E30C96}"/>
              </a:ext>
            </a:extLst>
          </p:cNvPr>
          <p:cNvSpPr txBox="1"/>
          <p:nvPr/>
        </p:nvSpPr>
        <p:spPr>
          <a:xfrm>
            <a:off x="13252" y="5354298"/>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Motivation for preaching the truth, is Love.</a:t>
            </a:r>
          </a:p>
        </p:txBody>
      </p:sp>
    </p:spTree>
    <p:extLst>
      <p:ext uri="{BB962C8B-B14F-4D97-AF65-F5344CB8AC3E}">
        <p14:creationId xmlns:p14="http://schemas.microsoft.com/office/powerpoint/2010/main" val="4223172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18" grpId="0"/>
      <p:bldP spid="19"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629898"/>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5" name="TextBox 14">
            <a:extLst>
              <a:ext uri="{FF2B5EF4-FFF2-40B4-BE49-F238E27FC236}">
                <a16:creationId xmlns:a16="http://schemas.microsoft.com/office/drawing/2014/main" id="{C77D711D-E868-BE4F-969A-56C3597352DA}"/>
              </a:ext>
            </a:extLst>
          </p:cNvPr>
          <p:cNvSpPr txBox="1"/>
          <p:nvPr/>
        </p:nvSpPr>
        <p:spPr>
          <a:xfrm>
            <a:off x="107504" y="860730"/>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D18EBA-2212-9A49-8449-4EB1387E8579}"/>
              </a:ext>
            </a:extLst>
          </p:cNvPr>
          <p:cNvSpPr txBox="1"/>
          <p:nvPr/>
        </p:nvSpPr>
        <p:spPr>
          <a:xfrm>
            <a:off x="91977" y="1236450"/>
            <a:ext cx="9144000"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Using Old Testament imagery of combatting idolatry in God’s people</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are to maintain </a:t>
            </a:r>
            <a:r>
              <a:rPr lang="en-AU" dirty="0">
                <a:solidFill>
                  <a:schemeClr val="bg1"/>
                </a:solidFill>
                <a:latin typeface="Comic Sans MS" panose="030F0902030302020204" pitchFamily="66" charset="0"/>
                <a:cs typeface="Times New Roman" panose="02020603050405020304" pitchFamily="18" charset="0"/>
              </a:rPr>
              <a:t>a sincere and pure devotion to Christ</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proclaimed a different Gospel / different Jesus (and they allowed it to happen)</a:t>
            </a:r>
          </a:p>
        </p:txBody>
      </p:sp>
      <p:sp>
        <p:nvSpPr>
          <p:cNvPr id="9" name="TextBox 8">
            <a:extLst>
              <a:ext uri="{FF2B5EF4-FFF2-40B4-BE49-F238E27FC236}">
                <a16:creationId xmlns:a16="http://schemas.microsoft.com/office/drawing/2014/main" id="{6293A805-2E0A-FC44-BEB5-234CC78E5589}"/>
              </a:ext>
            </a:extLst>
          </p:cNvPr>
          <p:cNvSpPr txBox="1"/>
          <p:nvPr/>
        </p:nvSpPr>
        <p:spPr>
          <a:xfrm>
            <a:off x="1085889" y="2048409"/>
            <a:ext cx="7156176"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cunning plan – seduce them to following a false image of Christ.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they are following Jesus, but have fallen into idolatry</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bait:  practicalities;  appearances;  enlightenment</a:t>
            </a:r>
          </a:p>
        </p:txBody>
      </p:sp>
      <p:sp>
        <p:nvSpPr>
          <p:cNvPr id="16" name="TextBox 15">
            <a:extLst>
              <a:ext uri="{FF2B5EF4-FFF2-40B4-BE49-F238E27FC236}">
                <a16:creationId xmlns:a16="http://schemas.microsoft.com/office/drawing/2014/main" id="{DE323499-27AE-4646-90D8-EBB242659889}"/>
              </a:ext>
            </a:extLst>
          </p:cNvPr>
          <p:cNvSpPr txBox="1"/>
          <p:nvPr/>
        </p:nvSpPr>
        <p:spPr>
          <a:xfrm>
            <a:off x="0" y="2857500"/>
            <a:ext cx="9129622"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Truth of Gospel not dependent upon eloquence, convincing arguments, power, control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0E1D9AE0-B605-AD4E-A36C-97F14DD243B2}"/>
              </a:ext>
            </a:extLst>
          </p:cNvPr>
          <p:cNvSpPr txBox="1"/>
          <p:nvPr/>
        </p:nvSpPr>
        <p:spPr>
          <a:xfrm>
            <a:off x="-14738" y="3189885"/>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appeal, charisma, or likability of the preacher is no indicator of truth or Godliness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‘invested’ in a ministry (supporting $ or other) can make us blind to its faults &amp; fallacies</a:t>
            </a:r>
          </a:p>
        </p:txBody>
      </p:sp>
      <p:sp>
        <p:nvSpPr>
          <p:cNvPr id="18" name="TextBox 17">
            <a:extLst>
              <a:ext uri="{FF2B5EF4-FFF2-40B4-BE49-F238E27FC236}">
                <a16:creationId xmlns:a16="http://schemas.microsoft.com/office/drawing/2014/main" id="{8DBE6CFD-B505-9B4D-B1A3-C0ABF5B8AE73}"/>
              </a:ext>
            </a:extLst>
          </p:cNvPr>
          <p:cNvSpPr txBox="1"/>
          <p:nvPr/>
        </p:nvSpPr>
        <p:spPr>
          <a:xfrm>
            <a:off x="-15098" y="3719683"/>
            <a:ext cx="912926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Appearances </a:t>
            </a:r>
            <a:r>
              <a:rPr lang="en-AU" dirty="0">
                <a:solidFill>
                  <a:srgbClr val="FFFF00"/>
                </a:solidFill>
                <a:latin typeface="Times New Roman" panose="02020603050405020304" pitchFamily="18" charset="0"/>
                <a:cs typeface="Times New Roman" panose="02020603050405020304" pitchFamily="18" charset="0"/>
              </a:rPr>
              <a:t>– The danger is, “a false teacher looks exactly like a Godly teacher.”</a:t>
            </a:r>
            <a:endParaRPr lang="en-AU" i="1"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E4AD671F-D239-374B-9CB0-D49AC1E30C96}"/>
              </a:ext>
            </a:extLst>
          </p:cNvPr>
          <p:cNvSpPr txBox="1"/>
          <p:nvPr/>
        </p:nvSpPr>
        <p:spPr>
          <a:xfrm>
            <a:off x="91774" y="4165769"/>
            <a:ext cx="793918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Motivation for preaching the truth, is Love.</a:t>
            </a:r>
          </a:p>
        </p:txBody>
      </p:sp>
      <p:sp>
        <p:nvSpPr>
          <p:cNvPr id="14" name="TextBox 13">
            <a:extLst>
              <a:ext uri="{FF2B5EF4-FFF2-40B4-BE49-F238E27FC236}">
                <a16:creationId xmlns:a16="http://schemas.microsoft.com/office/drawing/2014/main" id="{ABF34444-5500-434F-BB56-2BBD34619EE8}"/>
              </a:ext>
            </a:extLst>
          </p:cNvPr>
          <p:cNvSpPr txBox="1"/>
          <p:nvPr/>
        </p:nvSpPr>
        <p:spPr>
          <a:xfrm>
            <a:off x="395536" y="4712705"/>
            <a:ext cx="8092279"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responsibility of Godly leaders in the church, to have a divine jealousy, to guard the flock from the seduction to worship a false image of God</a:t>
            </a:r>
            <a:endParaRPr lang="en-AU" sz="20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065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06059"/>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000" i="1" dirty="0">
                <a:solidFill>
                  <a:schemeClr val="bg1"/>
                </a:solidFill>
                <a:latin typeface="Times New Roman" panose="02020603050405020304" pitchFamily="18" charset="0"/>
                <a:ea typeface="Arial" panose="020B0604020202020204" pitchFamily="34" charset="0"/>
              </a:rPr>
              <a:t>(ESV)</a:t>
            </a:r>
            <a:r>
              <a:rPr lang="en-AU" sz="2800" b="1" dirty="0">
                <a:solidFill>
                  <a:schemeClr val="bg1"/>
                </a:solidFill>
                <a:latin typeface="Times New Roman" panose="02020603050405020304" pitchFamily="18" charset="0"/>
                <a:ea typeface="Arial" panose="020B0604020202020204" pitchFamily="34" charset="0"/>
              </a:rPr>
              <a:t>  11 </a:t>
            </a:r>
            <a:r>
              <a:rPr lang="en-AU" sz="2800" dirty="0">
                <a:solidFill>
                  <a:schemeClr val="bg1"/>
                </a:solidFill>
                <a:latin typeface="Times New Roman" panose="02020603050405020304" pitchFamily="18" charset="0"/>
                <a:ea typeface="Arial" panose="020B0604020202020204" pitchFamily="34" charset="0"/>
              </a:rPr>
              <a:t>I wish you would bear with me in a little foolishness.  Do bear with me!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For I feel a divine jealousy for you, since I betrothed you to one husband, to present you as a pure virgin to Christ.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But I am afraid that as the serpent deceived Eve by his cunning, your thoughts will be led astray from a sincere and pure devotion to Christ.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For if someone comes and proclaims another Jesus than the one we proclaimed, or if you receive a different spirit from the one you received, or if you accept a different gospel from the one you accepted, you put up with it readily enough.</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4299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Indeed, I consider that I am not in the least inferior to these super-apostles.  </a:t>
            </a: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Even if I am unskilled in speaking, I am not so in knowledge;  indeed, in every way we have made this plain to you in all things.</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7341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06059"/>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Or did I commit a sin in humbling myself so that you might be exalted, because I preached God’s gospel to you free of charge?  </a:t>
            </a: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I robbed other churches by accepting support from them in order to serve you.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And when I was with you and was in need, I did not burden anyone, for the brothers who came from Macedonia supplied my need.  So I refrained and will refrain from burdening you in any way.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As the truth of Christ is in me, this boasting of mine will not be silenced in the regions of Achaia.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And why?  Because I do not love you?  God knows I do!</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167219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059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And what I am doing I will continue to do, in order to undermine the claim of those who would like to claim that in their boasted mission they work on the same terms as we do.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For such men are false apostles, deceitful workmen, disguising themselves as apostles of Christ.  </a:t>
            </a:r>
            <a:r>
              <a:rPr lang="en-AU" sz="2800" b="1" baseline="30000" dirty="0">
                <a:solidFill>
                  <a:schemeClr val="bg1"/>
                </a:solidFill>
                <a:latin typeface="Times New Roman" panose="02020603050405020304" pitchFamily="18" charset="0"/>
                <a:ea typeface="Arial" panose="020B0604020202020204" pitchFamily="34" charset="0"/>
              </a:rPr>
              <a:t>14 </a:t>
            </a:r>
            <a:r>
              <a:rPr lang="en-AU" sz="2800" dirty="0">
                <a:solidFill>
                  <a:schemeClr val="bg1"/>
                </a:solidFill>
                <a:latin typeface="Times New Roman" panose="02020603050405020304" pitchFamily="18" charset="0"/>
                <a:ea typeface="Arial" panose="020B0604020202020204" pitchFamily="34" charset="0"/>
              </a:rPr>
              <a:t>And no wonder, for even Satan disguises himself as an angel of light.  </a:t>
            </a:r>
            <a:r>
              <a:rPr lang="en-AU" sz="2800" b="1" baseline="30000" dirty="0">
                <a:solidFill>
                  <a:schemeClr val="bg1"/>
                </a:solidFill>
                <a:latin typeface="Times New Roman" panose="02020603050405020304" pitchFamily="18" charset="0"/>
                <a:ea typeface="Arial" panose="020B0604020202020204" pitchFamily="34" charset="0"/>
              </a:rPr>
              <a:t>15 </a:t>
            </a:r>
            <a:r>
              <a:rPr lang="en-AU" sz="2800" dirty="0">
                <a:solidFill>
                  <a:schemeClr val="bg1"/>
                </a:solidFill>
                <a:latin typeface="Times New Roman" panose="02020603050405020304" pitchFamily="18" charset="0"/>
                <a:ea typeface="Arial" panose="020B0604020202020204" pitchFamily="34" charset="0"/>
              </a:rPr>
              <a:t>So it is no surprise if his servants, also, disguise themselves as servants of righteousness.  Their end will correspond to their deeds.</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9650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534971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2 Corinthians 11 &amp; 12 </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3203848" y="70106"/>
            <a:ext cx="4176464"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Fool / Foolish / Foolishness (8)</a:t>
            </a:r>
          </a:p>
        </p:txBody>
      </p:sp>
      <p:sp>
        <p:nvSpPr>
          <p:cNvPr id="11" name="TextBox 10">
            <a:extLst>
              <a:ext uri="{FF2B5EF4-FFF2-40B4-BE49-F238E27FC236}">
                <a16:creationId xmlns:a16="http://schemas.microsoft.com/office/drawing/2014/main" id="{91CA8128-9F28-E148-BEB1-6DA0ED7FF8FC}"/>
              </a:ext>
            </a:extLst>
          </p:cNvPr>
          <p:cNvSpPr txBox="1"/>
          <p:nvPr/>
        </p:nvSpPr>
        <p:spPr>
          <a:xfrm>
            <a:off x="14378" y="1936653"/>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251520" y="1014462"/>
            <a:ext cx="8280920" cy="923330"/>
          </a:xfrm>
          <a:prstGeom prst="rect">
            <a:avLst/>
          </a:prstGeom>
          <a:solidFill>
            <a:schemeClr val="bg1"/>
          </a:solidFill>
        </p:spPr>
        <p:txBody>
          <a:bodyPr wrap="square">
            <a:spAutoFit/>
          </a:bodyPr>
          <a:lstStyle/>
          <a:p>
            <a:pPr indent="152400">
              <a:spcAft>
                <a:spcPts val="0"/>
              </a:spcAft>
            </a:pPr>
            <a:r>
              <a:rPr lang="en-AU" b="1" dirty="0">
                <a:latin typeface="Comic Sans MS" panose="030F0902030302020204" pitchFamily="66" charset="0"/>
                <a:ea typeface="Arial" panose="020B0604020202020204" pitchFamily="34" charset="0"/>
                <a:cs typeface="Times New Roman" panose="02020603050405020304" pitchFamily="18" charset="0"/>
              </a:rPr>
              <a:t>11 </a:t>
            </a:r>
            <a:r>
              <a:rPr lang="en-AU" dirty="0">
                <a:latin typeface="Comic Sans MS" panose="030F0902030302020204" pitchFamily="66" charset="0"/>
                <a:ea typeface="Arial" panose="020B0604020202020204" pitchFamily="34" charset="0"/>
                <a:cs typeface="Times New Roman" panose="02020603050405020304" pitchFamily="18" charset="0"/>
              </a:rPr>
              <a:t>I wish you would bear with me in a little foolishness.  Do bear with me!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dirty="0">
                <a:latin typeface="Comic Sans MS" panose="030F0902030302020204" pitchFamily="66" charset="0"/>
                <a:ea typeface="Arial" panose="020B0604020202020204" pitchFamily="34" charset="0"/>
                <a:cs typeface="Times New Roman" panose="02020603050405020304" pitchFamily="18" charset="0"/>
              </a:rPr>
              <a:t>For I feel a divine jealousy for you, since I betrothed you to one husband, to present you as a pure virgin to Christ.</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4A5BA9F3-2CE7-BB43-ADA2-D1F0BC7D3B04}"/>
              </a:ext>
            </a:extLst>
          </p:cNvPr>
          <p:cNvSpPr txBox="1"/>
          <p:nvPr/>
        </p:nvSpPr>
        <p:spPr>
          <a:xfrm>
            <a:off x="-1" y="402703"/>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Boast / Boasting / Boasted / Boastful (15)</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overall message:  to boast in ourselves is foolishness</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5496" y="0"/>
            <a:ext cx="907008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251520" y="461665"/>
            <a:ext cx="8422012"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Exodus 20:4–5</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not make for yourself a carved image, or any likeness of anything that is in heaven above, or that is in the earth beneath, or that is in the water under the earth.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not bow down to them or serve them, for I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am a jealous God….</a:t>
            </a:r>
            <a:endParaRPr lang="en-AU" dirty="0">
              <a:latin typeface="Comic Sans MS" panose="030F0902030302020204" pitchFamily="66" charset="0"/>
              <a:ea typeface="Times New Roman" panose="02020603050405020304" pitchFamily="18" charset="0"/>
            </a:endParaRPr>
          </a:p>
        </p:txBody>
      </p:sp>
      <p:sp>
        <p:nvSpPr>
          <p:cNvPr id="10" name="Rectangle 9">
            <a:extLst>
              <a:ext uri="{FF2B5EF4-FFF2-40B4-BE49-F238E27FC236}">
                <a16:creationId xmlns:a16="http://schemas.microsoft.com/office/drawing/2014/main" id="{F0B532DD-701D-1E4F-AD76-42CD7B6BC73E}"/>
              </a:ext>
            </a:extLst>
          </p:cNvPr>
          <p:cNvSpPr/>
          <p:nvPr/>
        </p:nvSpPr>
        <p:spPr>
          <a:xfrm>
            <a:off x="245465" y="1745459"/>
            <a:ext cx="6486775" cy="646331"/>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Exodus 34:14</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US" dirty="0">
                <a:latin typeface="Comic Sans MS" panose="030F0902030302020204" pitchFamily="66" charset="0"/>
                <a:ea typeface="Times New Roman" panose="02020603050405020304" pitchFamily="18" charset="0"/>
                <a:cs typeface="Times New Roman" panose="02020603050405020304" pitchFamily="18" charset="0"/>
              </a:rPr>
              <a:t>(for you shall worship no other god, for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whose </a:t>
            </a:r>
            <a:r>
              <a:rPr lang="en-US" u="sng" dirty="0">
                <a:latin typeface="Comic Sans MS" panose="030F0902030302020204" pitchFamily="66" charset="0"/>
                <a:ea typeface="Times New Roman" panose="02020603050405020304" pitchFamily="18" charset="0"/>
                <a:cs typeface="Times New Roman" panose="02020603050405020304" pitchFamily="18" charset="0"/>
              </a:rPr>
              <a:t>name</a:t>
            </a:r>
            <a:r>
              <a:rPr lang="en-US" dirty="0">
                <a:latin typeface="Comic Sans MS" panose="030F0902030302020204" pitchFamily="66" charset="0"/>
                <a:ea typeface="Times New Roman" panose="02020603050405020304" pitchFamily="18" charset="0"/>
                <a:cs typeface="Times New Roman" panose="02020603050405020304" pitchFamily="18" charset="0"/>
              </a:rPr>
              <a:t> is Jealous, is a jealous God),</a:t>
            </a:r>
            <a:endParaRPr lang="en-AU" dirty="0">
              <a:latin typeface="Comic Sans MS" panose="030F0902030302020204" pitchFamily="66" charset="0"/>
              <a:ea typeface="Times New Roman" panose="02020603050405020304" pitchFamily="18" charset="0"/>
            </a:endParaRPr>
          </a:p>
        </p:txBody>
      </p:sp>
      <p:sp>
        <p:nvSpPr>
          <p:cNvPr id="13" name="Rectangle 12">
            <a:extLst>
              <a:ext uri="{FF2B5EF4-FFF2-40B4-BE49-F238E27FC236}">
                <a16:creationId xmlns:a16="http://schemas.microsoft.com/office/drawing/2014/main" id="{0C1CBC61-14C7-9148-90F2-616C779BD6D1}"/>
              </a:ext>
            </a:extLst>
          </p:cNvPr>
          <p:cNvSpPr/>
          <p:nvPr/>
        </p:nvSpPr>
        <p:spPr>
          <a:xfrm>
            <a:off x="142518" y="2447912"/>
            <a:ext cx="8893977"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Deuteronomy 4:23–24</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US" dirty="0">
                <a:latin typeface="Comic Sans MS" panose="030F0902030302020204" pitchFamily="66" charset="0"/>
                <a:ea typeface="Times New Roman" panose="02020603050405020304" pitchFamily="18" charset="0"/>
                <a:cs typeface="Times New Roman" panose="02020603050405020304" pitchFamily="18" charset="0"/>
              </a:rPr>
              <a:t>Take care, lest you forget the covenant of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which he made with you, and make a carved image, the form of anything that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has forbidden you.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US" dirty="0">
                <a:latin typeface="Comic Sans MS" panose="030F0902030302020204" pitchFamily="66" charset="0"/>
                <a:ea typeface="Times New Roman" panose="02020603050405020304" pitchFamily="18" charset="0"/>
                <a:cs typeface="Times New Roman" panose="02020603050405020304" pitchFamily="18" charset="0"/>
              </a:rPr>
              <a:t>For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is a consuming fire, a jealous God.</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64204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5496" y="0"/>
            <a:ext cx="907008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251520" y="1730775"/>
            <a:ext cx="8422012"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Deuteronomy 6:14–15</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not go after other gods, the gods of the peoples who are around you—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US" dirty="0">
                <a:latin typeface="Comic Sans MS" panose="030F0902030302020204" pitchFamily="66" charset="0"/>
                <a:ea typeface="Times New Roman" panose="02020603050405020304" pitchFamily="18" charset="0"/>
                <a:cs typeface="Times New Roman" panose="02020603050405020304" pitchFamily="18" charset="0"/>
              </a:rPr>
              <a:t>for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in your midst is a jealous God—lest the anger of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be kindled against you, and he destroy you from off the face of the earth.</a:t>
            </a:r>
            <a:endParaRPr lang="en-AU" dirty="0">
              <a:latin typeface="Comic Sans MS" panose="030F0902030302020204" pitchFamily="66" charset="0"/>
              <a:ea typeface="Times New Roman" panose="02020603050405020304" pitchFamily="18" charset="0"/>
            </a:endParaRPr>
          </a:p>
        </p:txBody>
      </p:sp>
      <p:sp>
        <p:nvSpPr>
          <p:cNvPr id="13" name="Rectangle 12">
            <a:extLst>
              <a:ext uri="{FF2B5EF4-FFF2-40B4-BE49-F238E27FC236}">
                <a16:creationId xmlns:a16="http://schemas.microsoft.com/office/drawing/2014/main" id="{0C1CBC61-14C7-9148-90F2-616C779BD6D1}"/>
              </a:ext>
            </a:extLst>
          </p:cNvPr>
          <p:cNvSpPr/>
          <p:nvPr/>
        </p:nvSpPr>
        <p:spPr>
          <a:xfrm>
            <a:off x="35496" y="3005599"/>
            <a:ext cx="8893977"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Joshua 24:19–20</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US" dirty="0">
                <a:latin typeface="Comic Sans MS" panose="030F0902030302020204" pitchFamily="66" charset="0"/>
                <a:ea typeface="Times New Roman" panose="02020603050405020304" pitchFamily="18" charset="0"/>
                <a:cs typeface="Times New Roman" panose="02020603050405020304" pitchFamily="18" charset="0"/>
              </a:rPr>
              <a:t>But Joshua said to the people, “You are not able to serve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for he is a holy God.  He is a jealous God;  he will not forgive your transgressions or your sins.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US" dirty="0">
                <a:latin typeface="Comic Sans MS" panose="030F0902030302020204" pitchFamily="66" charset="0"/>
                <a:ea typeface="Times New Roman" panose="02020603050405020304" pitchFamily="18" charset="0"/>
                <a:cs typeface="Times New Roman" panose="02020603050405020304" pitchFamily="18" charset="0"/>
              </a:rPr>
              <a:t>If you forsake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and serve foreign gods, then he will turn and do you harm and consume you, after having done you good.”</a:t>
            </a:r>
            <a:endParaRPr lang="en-AU" dirty="0">
              <a:latin typeface="Comic Sans MS" panose="030F0902030302020204" pitchFamily="66" charset="0"/>
              <a:ea typeface="Times New Roman" panose="02020603050405020304" pitchFamily="18" charset="0"/>
            </a:endParaRPr>
          </a:p>
        </p:txBody>
      </p:sp>
      <p:sp>
        <p:nvSpPr>
          <p:cNvPr id="7" name="Rectangle 6">
            <a:extLst>
              <a:ext uri="{FF2B5EF4-FFF2-40B4-BE49-F238E27FC236}">
                <a16:creationId xmlns:a16="http://schemas.microsoft.com/office/drawing/2014/main" id="{73BAD3ED-0BB2-DE42-8EB4-DA3193909F42}"/>
              </a:ext>
            </a:extLst>
          </p:cNvPr>
          <p:cNvSpPr/>
          <p:nvPr/>
        </p:nvSpPr>
        <p:spPr>
          <a:xfrm>
            <a:off x="-10210" y="461665"/>
            <a:ext cx="8893977" cy="1200329"/>
          </a:xfrm>
          <a:prstGeom prst="rect">
            <a:avLst/>
          </a:prstGeom>
          <a:solidFill>
            <a:schemeClr val="bg1"/>
          </a:solidFill>
        </p:spPr>
        <p:txBody>
          <a:bodyPr wrap="square">
            <a:spAutoFit/>
          </a:bodyPr>
          <a:lstStyle/>
          <a:p>
            <a:pPr>
              <a:spcAft>
                <a:spcPts val="0"/>
              </a:spcAft>
            </a:pPr>
            <a:r>
              <a:rPr lang="en-US" dirty="0">
                <a:latin typeface="Times New Roman" panose="02020603050405020304" pitchFamily="18" charset="0"/>
                <a:ea typeface="Times New Roman" panose="02020603050405020304" pitchFamily="18" charset="0"/>
              </a:rPr>
              <a:t>Deuteronomy 5:8–9</a:t>
            </a:r>
            <a:r>
              <a:rPr lang="en-AU" dirty="0">
                <a:latin typeface="Times New Roman" panose="02020603050405020304" pitchFamily="18" charset="0"/>
                <a:ea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US" dirty="0">
                <a:latin typeface="Comic Sans MS" panose="030F0902030302020204" pitchFamily="66" charset="0"/>
                <a:ea typeface="Times New Roman" panose="02020603050405020304" pitchFamily="18" charset="0"/>
                <a:cs typeface="Times New Roman" panose="02020603050405020304" pitchFamily="18" charset="0"/>
              </a:rPr>
              <a:t>“ ‘You shall not make for yourself a carved image, or any likeness of anything that is in heaven above, or that is on the earth beneath, or that is in the water under the earth.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US" dirty="0">
                <a:latin typeface="Comic Sans MS" panose="030F0902030302020204" pitchFamily="66" charset="0"/>
                <a:ea typeface="Times New Roman" panose="02020603050405020304" pitchFamily="18" charset="0"/>
                <a:cs typeface="Times New Roman" panose="02020603050405020304" pitchFamily="18" charset="0"/>
              </a:rPr>
              <a:t>You shall not bow down to them or serve them; for I the </a:t>
            </a:r>
            <a:r>
              <a:rPr lang="en-US" cap="small" dirty="0">
                <a:latin typeface="Comic Sans MS" panose="030F0902030302020204" pitchFamily="66" charset="0"/>
                <a:ea typeface="Times New Roman" panose="02020603050405020304" pitchFamily="18" charset="0"/>
                <a:cs typeface="Times New Roman" panose="02020603050405020304" pitchFamily="18" charset="0"/>
              </a:rPr>
              <a:t>Lord</a:t>
            </a:r>
            <a:r>
              <a:rPr lang="en-US" dirty="0">
                <a:latin typeface="Comic Sans MS" panose="030F0902030302020204" pitchFamily="66" charset="0"/>
                <a:ea typeface="Times New Roman" panose="02020603050405020304" pitchFamily="18" charset="0"/>
                <a:cs typeface="Times New Roman" panose="02020603050405020304" pitchFamily="18" charset="0"/>
              </a:rPr>
              <a:t> your God am a jealous God….</a:t>
            </a:r>
            <a:endParaRPr lang="en-AU" dirty="0">
              <a:latin typeface="Comic Sans MS" panose="030F0902030302020204" pitchFamily="66" charset="0"/>
              <a:ea typeface="Times New Roman" panose="02020603050405020304" pitchFamily="18" charset="0"/>
            </a:endParaRPr>
          </a:p>
        </p:txBody>
      </p:sp>
      <p:sp>
        <p:nvSpPr>
          <p:cNvPr id="8" name="TextBox 7">
            <a:extLst>
              <a:ext uri="{FF2B5EF4-FFF2-40B4-BE49-F238E27FC236}">
                <a16:creationId xmlns:a16="http://schemas.microsoft.com/office/drawing/2014/main" id="{24D13987-B029-2442-876D-FB4758133945}"/>
              </a:ext>
            </a:extLst>
          </p:cNvPr>
          <p:cNvSpPr txBox="1"/>
          <p:nvPr/>
        </p:nvSpPr>
        <p:spPr>
          <a:xfrm>
            <a:off x="539552" y="4341277"/>
            <a:ext cx="8496944" cy="892552"/>
          </a:xfrm>
          <a:prstGeom prst="rect">
            <a:avLst/>
          </a:prstGeom>
          <a:noFill/>
        </p:spPr>
        <p:txBody>
          <a:bodyPr wrap="square" rtlCol="0">
            <a:spAutoFit/>
          </a:bodyPr>
          <a:lstStyle/>
          <a:p>
            <a:r>
              <a:rPr lang="en-AU" sz="2600" dirty="0">
                <a:solidFill>
                  <a:srgbClr val="FFFF00"/>
                </a:solidFill>
                <a:latin typeface="Times New Roman"/>
                <a:cs typeface="Times New Roman"/>
              </a:rPr>
              <a:t>Lord                   =  Adonai     </a:t>
            </a:r>
            <a:r>
              <a:rPr lang="he-IL" sz="2600" dirty="0">
                <a:solidFill>
                  <a:srgbClr val="FFFF00"/>
                </a:solidFill>
                <a:latin typeface="Times New Roman"/>
                <a:cs typeface="Times New Roman"/>
              </a:rPr>
              <a:t>אָדוֹן</a:t>
            </a:r>
            <a:r>
              <a:rPr lang="en-AU" sz="2600" dirty="0">
                <a:solidFill>
                  <a:srgbClr val="FFFF00"/>
                </a:solidFill>
                <a:latin typeface="Times New Roman"/>
                <a:cs typeface="Times New Roman"/>
              </a:rPr>
              <a:t>   =  Lord</a:t>
            </a:r>
          </a:p>
          <a:p>
            <a:r>
              <a:rPr lang="en-AU" sz="2600" dirty="0">
                <a:solidFill>
                  <a:srgbClr val="FFFF00"/>
                </a:solidFill>
                <a:latin typeface="Times New Roman"/>
                <a:cs typeface="Times New Roman"/>
              </a:rPr>
              <a:t>L</a:t>
            </a:r>
            <a:r>
              <a:rPr lang="en-AU" sz="2600" cap="small" dirty="0">
                <a:solidFill>
                  <a:srgbClr val="FFFF00"/>
                </a:solidFill>
                <a:latin typeface="Times New Roman"/>
                <a:cs typeface="Times New Roman"/>
              </a:rPr>
              <a:t>ord</a:t>
            </a:r>
            <a:r>
              <a:rPr lang="en-AU" sz="2600" dirty="0">
                <a:solidFill>
                  <a:srgbClr val="FFFF00"/>
                </a:solidFill>
                <a:latin typeface="Times New Roman"/>
                <a:cs typeface="Times New Roman"/>
              </a:rPr>
              <a:t>  (or G</a:t>
            </a:r>
            <a:r>
              <a:rPr lang="en-AU" sz="2600" cap="small" dirty="0">
                <a:solidFill>
                  <a:srgbClr val="FFFF00"/>
                </a:solidFill>
                <a:latin typeface="Times New Roman"/>
                <a:cs typeface="Times New Roman"/>
              </a:rPr>
              <a:t>od</a:t>
            </a:r>
            <a:r>
              <a:rPr lang="en-AU" sz="2600" dirty="0">
                <a:solidFill>
                  <a:srgbClr val="FFFF00"/>
                </a:solidFill>
                <a:latin typeface="Times New Roman"/>
                <a:cs typeface="Times New Roman"/>
              </a:rPr>
              <a:t>) =  YHWH   </a:t>
            </a:r>
            <a:r>
              <a:rPr lang="he-IL" sz="2600" dirty="0">
                <a:solidFill>
                  <a:srgbClr val="FFFF00"/>
                </a:solidFill>
                <a:latin typeface="Times New Roman"/>
                <a:cs typeface="Times New Roman"/>
              </a:rPr>
              <a:t>יהוה</a:t>
            </a:r>
            <a:r>
              <a:rPr lang="en-AU" sz="2600" dirty="0">
                <a:solidFill>
                  <a:srgbClr val="FFFF00"/>
                </a:solidFill>
                <a:latin typeface="Times New Roman"/>
                <a:cs typeface="Times New Roman"/>
              </a:rPr>
              <a:t>    =  God’s personal name</a:t>
            </a:r>
          </a:p>
        </p:txBody>
      </p:sp>
    </p:spTree>
    <p:extLst>
      <p:ext uri="{BB962C8B-B14F-4D97-AF65-F5344CB8AC3E}">
        <p14:creationId xmlns:p14="http://schemas.microsoft.com/office/powerpoint/2010/main" val="27448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F2044C96-8DEE-C246-8272-8A0E6C837BEE}"/>
              </a:ext>
            </a:extLst>
          </p:cNvPr>
          <p:cNvSpPr/>
          <p:nvPr/>
        </p:nvSpPr>
        <p:spPr>
          <a:xfrm>
            <a:off x="431540" y="2227888"/>
            <a:ext cx="8280920" cy="646331"/>
          </a:xfrm>
          <a:prstGeom prst="rect">
            <a:avLst/>
          </a:prstGeom>
          <a:solidFill>
            <a:schemeClr val="bg1"/>
          </a:solidFill>
        </p:spPr>
        <p:txBody>
          <a:bodyPr wrap="square">
            <a:spAutoFit/>
          </a:bodyPr>
          <a:lstStyle/>
          <a:p>
            <a:pPr indent="152400">
              <a:spcAft>
                <a:spcPts val="0"/>
              </a:spcAft>
            </a:pPr>
            <a:r>
              <a:rPr lang="en-AU"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dirty="0">
                <a:latin typeface="Comic Sans MS" panose="030F0902030302020204" pitchFamily="66" charset="0"/>
                <a:ea typeface="Arial" panose="020B0604020202020204" pitchFamily="34" charset="0"/>
                <a:cs typeface="Times New Roman" panose="02020603050405020304" pitchFamily="18" charset="0"/>
              </a:rPr>
              <a:t>For I feel a divine jealousy for you, since I betrothed you to one husband, to present you as a pure virgin to Christ.</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only one true God.  God’s jealousy is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913284"/>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Let’s not change the definition of idolatry to try to make it more relevant for us.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4" name="TextBox 13">
            <a:extLst>
              <a:ext uri="{FF2B5EF4-FFF2-40B4-BE49-F238E27FC236}">
                <a16:creationId xmlns:a16="http://schemas.microsoft.com/office/drawing/2014/main" id="{0F540836-A324-BA40-9336-3936BBD76A2A}"/>
              </a:ext>
            </a:extLst>
          </p:cNvPr>
          <p:cNvSpPr txBox="1"/>
          <p:nvPr/>
        </p:nvSpPr>
        <p:spPr>
          <a:xfrm>
            <a:off x="309938" y="1490336"/>
            <a:ext cx="8726558"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(more fashionable;  less dictatorial;  less exclusive;  more ‘woke’;  thinks more like ‘I’ think)</a:t>
            </a:r>
          </a:p>
        </p:txBody>
      </p:sp>
      <p:sp>
        <p:nvSpPr>
          <p:cNvPr id="15" name="TextBox 14">
            <a:extLst>
              <a:ext uri="{FF2B5EF4-FFF2-40B4-BE49-F238E27FC236}">
                <a16:creationId xmlns:a16="http://schemas.microsoft.com/office/drawing/2014/main" id="{C77D711D-E868-BE4F-969A-56C3597352DA}"/>
              </a:ext>
            </a:extLst>
          </p:cNvPr>
          <p:cNvSpPr txBox="1"/>
          <p:nvPr/>
        </p:nvSpPr>
        <p:spPr>
          <a:xfrm>
            <a:off x="22154" y="1766223"/>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2190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uiExpand="1" build="p"/>
      <p:bldP spid="14" grpId="0" uiExpand="1" build="p"/>
      <p:bldP spid="1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104421</TotalTime>
  <Words>2191</Words>
  <Application>Microsoft Macintosh PowerPoint</Application>
  <PresentationFormat>On-screen Show (16:10)</PresentationFormat>
  <Paragraphs>114</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1688</cp:revision>
  <cp:lastPrinted>2020-02-28T07:36:30Z</cp:lastPrinted>
  <dcterms:created xsi:type="dcterms:W3CDTF">2016-11-04T06:28:01Z</dcterms:created>
  <dcterms:modified xsi:type="dcterms:W3CDTF">2020-04-18T02:45:11Z</dcterms:modified>
</cp:coreProperties>
</file>